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968493"/>
            <a:ext cx="10437812" cy="321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591800" y="1968502"/>
            <a:ext cx="1600200" cy="1442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609600"/>
            <a:ext cx="10438130" cy="1368425"/>
          </a:xfrm>
          <a:custGeom>
            <a:avLst/>
            <a:gdLst/>
            <a:ahLst/>
            <a:cxnLst/>
            <a:rect l="l" t="t" r="r" b="b"/>
            <a:pathLst>
              <a:path w="10438130" h="1368425">
                <a:moveTo>
                  <a:pt x="10437812" y="1368196"/>
                </a:moveTo>
                <a:lnTo>
                  <a:pt x="0" y="1368196"/>
                </a:lnTo>
                <a:lnTo>
                  <a:pt x="0" y="0"/>
                </a:lnTo>
                <a:lnTo>
                  <a:pt x="10437812" y="0"/>
                </a:lnTo>
                <a:lnTo>
                  <a:pt x="10437812" y="1368196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585831" y="609600"/>
            <a:ext cx="1603375" cy="1368425"/>
          </a:xfrm>
          <a:custGeom>
            <a:avLst/>
            <a:gdLst/>
            <a:ahLst/>
            <a:cxnLst/>
            <a:rect l="l" t="t" r="r" b="b"/>
            <a:pathLst>
              <a:path w="1603375" h="1368425">
                <a:moveTo>
                  <a:pt x="1602994" y="1368196"/>
                </a:moveTo>
                <a:lnTo>
                  <a:pt x="0" y="1368196"/>
                </a:lnTo>
                <a:lnTo>
                  <a:pt x="0" y="0"/>
                </a:lnTo>
                <a:lnTo>
                  <a:pt x="1602994" y="0"/>
                </a:lnTo>
                <a:lnTo>
                  <a:pt x="1602994" y="1368196"/>
                </a:lnTo>
                <a:close/>
              </a:path>
            </a:pathLst>
          </a:custGeom>
          <a:solidFill>
            <a:srgbClr val="EF93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58545" y="974237"/>
            <a:ext cx="3274908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4403" y="2314932"/>
            <a:ext cx="11643192" cy="2627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241803"/>
            <a:ext cx="8968079" cy="2759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05900" y="4241796"/>
            <a:ext cx="3077108" cy="2769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2590076"/>
            <a:ext cx="8968105" cy="1660525"/>
          </a:xfrm>
          <a:custGeom>
            <a:avLst/>
            <a:gdLst/>
            <a:ahLst/>
            <a:cxnLst/>
            <a:rect l="l" t="t" r="r" b="b"/>
            <a:pathLst>
              <a:path w="8968105" h="1660525">
                <a:moveTo>
                  <a:pt x="8968079" y="1660334"/>
                </a:moveTo>
                <a:lnTo>
                  <a:pt x="0" y="1660334"/>
                </a:lnTo>
                <a:lnTo>
                  <a:pt x="0" y="0"/>
                </a:lnTo>
                <a:lnTo>
                  <a:pt x="8968079" y="0"/>
                </a:lnTo>
                <a:lnTo>
                  <a:pt x="8968079" y="1660334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11716" y="2590076"/>
            <a:ext cx="3077210" cy="1660525"/>
          </a:xfrm>
          <a:custGeom>
            <a:avLst/>
            <a:gdLst/>
            <a:ahLst/>
            <a:cxnLst/>
            <a:rect l="l" t="t" r="r" b="b"/>
            <a:pathLst>
              <a:path w="3077209" h="1660525">
                <a:moveTo>
                  <a:pt x="3077108" y="1660334"/>
                </a:moveTo>
                <a:lnTo>
                  <a:pt x="0" y="1660334"/>
                </a:lnTo>
                <a:lnTo>
                  <a:pt x="0" y="0"/>
                </a:lnTo>
                <a:lnTo>
                  <a:pt x="3077108" y="0"/>
                </a:lnTo>
                <a:lnTo>
                  <a:pt x="3077108" y="1660334"/>
                </a:lnTo>
                <a:close/>
              </a:path>
            </a:pathLst>
          </a:custGeom>
          <a:solidFill>
            <a:srgbClr val="EF93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98740" y="4390466"/>
            <a:ext cx="4017645" cy="1974258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275590">
              <a:lnSpc>
                <a:spcPts val="2380"/>
              </a:lnSpc>
              <a:spcBef>
                <a:spcPts val="395"/>
              </a:spcBef>
            </a:pPr>
            <a:r>
              <a:rPr lang="en-US" sz="22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Gada,</a:t>
            </a:r>
            <a:r>
              <a:rPr lang="en-US" sz="2200" b="1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200" b="1" i="1" dirty="0">
                <a:solidFill>
                  <a:srgbClr val="FFFFFF"/>
                </a:solidFill>
                <a:latin typeface="Times New Roman"/>
                <a:cs typeface="Times New Roman"/>
              </a:rPr>
              <a:t>Sharanya</a:t>
            </a:r>
            <a:r>
              <a:rPr lang="en-US" sz="2200" b="1" dirty="0">
                <a:latin typeface="Times New Roman"/>
                <a:cs typeface="Times New Roman"/>
              </a:rPr>
              <a:t> </a:t>
            </a:r>
            <a:r>
              <a:rPr lang="en-US" sz="2200" b="1" dirty="0">
                <a:solidFill>
                  <a:schemeClr val="bg1"/>
                </a:solidFill>
                <a:latin typeface="Times New Roman"/>
                <a:cs typeface="Times New Roman"/>
              </a:rPr>
              <a:t>–</a:t>
            </a:r>
            <a:r>
              <a:rPr lang="en-US" sz="2200" b="1" dirty="0">
                <a:latin typeface="Times New Roman"/>
                <a:cs typeface="Times New Roman"/>
              </a:rPr>
              <a:t> </a:t>
            </a:r>
            <a:r>
              <a:rPr lang="en-US" sz="2200" b="1" i="1" dirty="0">
                <a:solidFill>
                  <a:schemeClr val="bg1"/>
                </a:solidFill>
                <a:latin typeface="Times New Roman"/>
                <a:cs typeface="Times New Roman"/>
              </a:rPr>
              <a:t>Team Lead</a:t>
            </a:r>
            <a:endParaRPr lang="en-US" sz="2200" b="1" i="1" spc="-5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 marR="275590">
              <a:lnSpc>
                <a:spcPts val="2380"/>
              </a:lnSpc>
              <a:spcBef>
                <a:spcPts val="395"/>
              </a:spcBef>
            </a:pPr>
            <a:r>
              <a:rPr sz="22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Alapati, Ravindranath</a:t>
            </a:r>
            <a:r>
              <a:rPr sz="2200" i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Chowdary  Dasari, Venkata</a:t>
            </a:r>
            <a:r>
              <a:rPr sz="2200" i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Reddy</a:t>
            </a: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ts val="2375"/>
              </a:lnSpc>
            </a:pPr>
            <a:r>
              <a:rPr sz="2200" i="1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Palem</a:t>
            </a:r>
            <a:r>
              <a:rPr sz="22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22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Kishore</a:t>
            </a:r>
            <a:endParaRPr sz="2200" dirty="0">
              <a:latin typeface="Times New Roman"/>
              <a:cs typeface="Times New Roman"/>
            </a:endParaRPr>
          </a:p>
          <a:p>
            <a:pPr marL="12700" marR="5080">
              <a:lnSpc>
                <a:spcPts val="2380"/>
              </a:lnSpc>
              <a:spcBef>
                <a:spcPts val="165"/>
              </a:spcBef>
            </a:pPr>
            <a:r>
              <a:rPr sz="22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Perumalla, Venkata Krishna</a:t>
            </a:r>
            <a:r>
              <a:rPr sz="2200" i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FFFFFF"/>
                </a:solidFill>
                <a:latin typeface="Times New Roman"/>
                <a:cs typeface="Times New Roman"/>
              </a:rPr>
              <a:t>Meher  Shaik,</a:t>
            </a:r>
            <a:r>
              <a:rPr sz="22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 Khadar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8894" y="3133427"/>
            <a:ext cx="61341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Security in Cloud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using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Cryptography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– A</a:t>
            </a:r>
            <a:r>
              <a:rPr sz="24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Pivotal  Approach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87651" y="4324425"/>
            <a:ext cx="14719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Presented</a:t>
            </a:r>
            <a:r>
              <a:rPr sz="2200" i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i="1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061" y="977023"/>
            <a:ext cx="291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ECC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Walkthru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9061" y="2359413"/>
            <a:ext cx="9380855" cy="369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 algn="just">
              <a:lnSpc>
                <a:spcPct val="100000"/>
              </a:lnSpc>
              <a:spcBef>
                <a:spcPts val="100"/>
              </a:spcBef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ECC,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you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can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get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EC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point P (corresponding public key) by</a:t>
            </a:r>
            <a:r>
              <a:rPr sz="2400" spc="-2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multiplying 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fixed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EC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point G (generator point) by 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specific integer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k (k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can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be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considered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private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key).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889"/>
              </a:spcBef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Consequently, in ECC we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have:</a:t>
            </a: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1000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Еlliptic curve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(EC) over finite field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495" dirty="0">
                <a:solidFill>
                  <a:srgbClr val="FFFFFF"/>
                </a:solidFill>
                <a:latin typeface="Trebuchet MS"/>
                <a:cs typeface="Trebuchet MS"/>
              </a:rPr>
              <a:t>ᵓ=</a:t>
            </a:r>
            <a:r>
              <a:rPr sz="2400" spc="-49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endParaRPr sz="2400">
              <a:latin typeface="Times New Roman"/>
              <a:cs typeface="Times New Roman"/>
            </a:endParaRPr>
          </a:p>
          <a:p>
            <a:pPr marL="927100" marR="98361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==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generator point (fixed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constant,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base point on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EC) 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k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==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private key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(integer)</a:t>
            </a: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==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public key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(point)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955806"/>
              <a:ext cx="9107360" cy="321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" y="609600"/>
              <a:ext cx="9107805" cy="1368425"/>
            </a:xfrm>
            <a:custGeom>
              <a:avLst/>
              <a:gdLst/>
              <a:ahLst/>
              <a:cxnLst/>
              <a:rect l="l" t="t" r="r" b="b"/>
              <a:pathLst>
                <a:path w="9107805" h="1368425">
                  <a:moveTo>
                    <a:pt x="9107359" y="1368196"/>
                  </a:moveTo>
                  <a:lnTo>
                    <a:pt x="0" y="1368196"/>
                  </a:lnTo>
                  <a:lnTo>
                    <a:pt x="0" y="0"/>
                  </a:lnTo>
                  <a:lnTo>
                    <a:pt x="9107359" y="0"/>
                  </a:lnTo>
                  <a:lnTo>
                    <a:pt x="9107359" y="1368196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59061" y="977023"/>
            <a:ext cx="4616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Real </a:t>
            </a:r>
            <a:r>
              <a:rPr spc="-10" dirty="0">
                <a:latin typeface="Arial"/>
                <a:cs typeface="Arial"/>
              </a:rPr>
              <a:t>time ECC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Curves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7671" y="2060101"/>
            <a:ext cx="11090275" cy="4098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Elliptic curves in the elliptic curve cryptography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(ECC)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be presented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in several</a:t>
            </a:r>
            <a:r>
              <a:rPr sz="24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forms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80"/>
              </a:spcBef>
            </a:pP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Weierstrass form of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elliptic</a:t>
            </a: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curve</a:t>
            </a:r>
            <a:endParaRPr sz="1800">
              <a:latin typeface="Times New Roman"/>
              <a:cs typeface="Times New Roman"/>
            </a:endParaRPr>
          </a:p>
          <a:p>
            <a:pPr marL="552450" indent="-83185">
              <a:lnSpc>
                <a:spcPct val="100000"/>
              </a:lnSpc>
              <a:spcBef>
                <a:spcPts val="820"/>
              </a:spcBef>
              <a:buSzPct val="97222"/>
              <a:buChar char="•"/>
              <a:tabLst>
                <a:tab pos="553085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y2 = x3 +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_x +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  <a:p>
            <a:pPr marL="552450" indent="-83185">
              <a:lnSpc>
                <a:spcPct val="100000"/>
              </a:lnSpc>
              <a:spcBef>
                <a:spcPts val="150"/>
              </a:spcBef>
              <a:buSzPct val="97222"/>
              <a:buChar char="•"/>
              <a:tabLst>
                <a:tab pos="553085" algn="l"/>
              </a:tabLst>
            </a:pP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Example Weierstrass curve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used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in ECC is secp256k1, which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has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form y2 = x3 +</a:t>
            </a:r>
            <a:r>
              <a:rPr sz="1800" spc="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95250" indent="-83185">
              <a:lnSpc>
                <a:spcPct val="100000"/>
              </a:lnSpc>
              <a:buSzPct val="97222"/>
              <a:buFont typeface="Times New Roman"/>
              <a:buChar char="•"/>
              <a:tabLst>
                <a:tab pos="95885" algn="l"/>
              </a:tabLst>
            </a:pP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Montgomery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form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elliptic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curve:</a:t>
            </a:r>
            <a:endParaRPr sz="1800">
              <a:latin typeface="Times New Roman"/>
              <a:cs typeface="Times New Roman"/>
            </a:endParaRPr>
          </a:p>
          <a:p>
            <a:pPr marL="552450" lvl="1" indent="-83185">
              <a:lnSpc>
                <a:spcPct val="100000"/>
              </a:lnSpc>
              <a:spcBef>
                <a:spcPts val="810"/>
              </a:spcBef>
              <a:buSzPct val="97222"/>
              <a:buChar char="•"/>
              <a:tabLst>
                <a:tab pos="553085" algn="l"/>
              </a:tabLst>
            </a:pP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_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_y2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= x3 + _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_x2 +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endParaRPr sz="1800">
              <a:latin typeface="Times New Roman"/>
              <a:cs typeface="Times New Roman"/>
            </a:endParaRPr>
          </a:p>
          <a:p>
            <a:pPr marL="552450" lvl="1" indent="-83185">
              <a:lnSpc>
                <a:spcPct val="100000"/>
              </a:lnSpc>
              <a:spcBef>
                <a:spcPts val="150"/>
              </a:spcBef>
              <a:buSzPct val="97222"/>
              <a:buChar char="•"/>
              <a:tabLst>
                <a:tab pos="553085" algn="l"/>
              </a:tabLst>
            </a:pP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Example Montgomery curve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used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in ECC is Curve25519, which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has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form y2 = x3 +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_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486662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_x2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+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endParaRPr sz="1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Times New Roman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95250" indent="-83185">
              <a:lnSpc>
                <a:spcPct val="100000"/>
              </a:lnSpc>
              <a:buSzPct val="97222"/>
              <a:buFont typeface="Times New Roman"/>
              <a:buChar char="•"/>
              <a:tabLst>
                <a:tab pos="95885" algn="l"/>
              </a:tabLst>
            </a:pP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Edwards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form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elliptic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curve:</a:t>
            </a:r>
            <a:endParaRPr sz="1800">
              <a:latin typeface="Times New Roman"/>
              <a:cs typeface="Times New Roman"/>
            </a:endParaRPr>
          </a:p>
          <a:p>
            <a:pPr marL="552450" lvl="1" indent="-83185">
              <a:lnSpc>
                <a:spcPct val="100000"/>
              </a:lnSpc>
              <a:spcBef>
                <a:spcPts val="810"/>
              </a:spcBef>
              <a:buSzPct val="97222"/>
              <a:buChar char="•"/>
              <a:tabLst>
                <a:tab pos="553085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x2 + y2 = 1 +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_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_x2y2</a:t>
            </a:r>
            <a:endParaRPr sz="1800">
              <a:latin typeface="Times New Roman"/>
              <a:cs typeface="Times New Roman"/>
            </a:endParaRPr>
          </a:p>
          <a:p>
            <a:pPr marL="552450" lvl="1" indent="-83185">
              <a:lnSpc>
                <a:spcPct val="100000"/>
              </a:lnSpc>
              <a:spcBef>
                <a:spcPts val="150"/>
              </a:spcBef>
              <a:buSzPct val="97222"/>
              <a:buChar char="•"/>
              <a:tabLst>
                <a:tab pos="553085" algn="l"/>
              </a:tabLst>
            </a:pP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Example Edwards curve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used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in ECC is Curve448, which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has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form x2 + y2 = 1 -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_</a:t>
            </a:r>
            <a:r>
              <a:rPr sz="1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39081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_x2y2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061" y="977023"/>
            <a:ext cx="1801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Example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447675" indent="-228600">
              <a:lnSpc>
                <a:spcPct val="100000"/>
              </a:lnSpc>
              <a:spcBef>
                <a:spcPts val="775"/>
              </a:spcBef>
              <a:buSzPct val="102083"/>
              <a:buChar char="•"/>
              <a:tabLst>
                <a:tab pos="448309" algn="l"/>
              </a:tabLst>
            </a:pPr>
            <a:r>
              <a:rPr spc="-5" dirty="0"/>
              <a:t>Private</a:t>
            </a:r>
            <a:r>
              <a:rPr spc="-15" dirty="0"/>
              <a:t> </a:t>
            </a:r>
            <a:r>
              <a:rPr spc="-5" dirty="0"/>
              <a:t>Key:</a:t>
            </a:r>
          </a:p>
          <a:p>
            <a:pPr marL="1133475">
              <a:lnSpc>
                <a:spcPts val="2755"/>
              </a:lnSpc>
              <a:spcBef>
                <a:spcPts val="680"/>
              </a:spcBef>
            </a:pPr>
            <a:r>
              <a:rPr spc="-5" dirty="0"/>
              <a:t>b'8175f7cd524a59b6efbd447985ce5d97c546b319521ff236203970e50052c64</a:t>
            </a:r>
          </a:p>
          <a:p>
            <a:pPr marL="219075">
              <a:lnSpc>
                <a:spcPts val="2755"/>
              </a:lnSpc>
            </a:pPr>
            <a:r>
              <a:rPr spc="-5" dirty="0"/>
              <a:t>12</a:t>
            </a:r>
          </a:p>
          <a:p>
            <a:pPr marL="206375">
              <a:lnSpc>
                <a:spcPct val="100000"/>
              </a:lnSpc>
              <a:spcBef>
                <a:spcPts val="50"/>
              </a:spcBef>
            </a:pPr>
            <a:endParaRPr sz="3700"/>
          </a:p>
          <a:p>
            <a:pPr marL="447675" indent="-228600">
              <a:lnSpc>
                <a:spcPct val="100000"/>
              </a:lnSpc>
              <a:buSzPct val="102083"/>
              <a:buChar char="•"/>
              <a:tabLst>
                <a:tab pos="448309" algn="l"/>
              </a:tabLst>
            </a:pPr>
            <a:r>
              <a:rPr spc="-5" dirty="0"/>
              <a:t>Public</a:t>
            </a:r>
            <a:r>
              <a:rPr spc="-15" dirty="0"/>
              <a:t> </a:t>
            </a:r>
            <a:r>
              <a:rPr spc="-5" dirty="0"/>
              <a:t>Key:</a:t>
            </a:r>
          </a:p>
          <a:p>
            <a:pPr marL="1133475">
              <a:lnSpc>
                <a:spcPct val="100000"/>
              </a:lnSpc>
              <a:spcBef>
                <a:spcPts val="680"/>
              </a:spcBef>
            </a:pPr>
            <a:r>
              <a:rPr spc="-5" dirty="0"/>
              <a:t>b'cf97a96568fee4ddb232f617fd5b9df2d2e5b90e68ba7f6d5129ea92d7d8f95e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061" y="977023"/>
            <a:ext cx="24314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Advantages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9061" y="2323692"/>
            <a:ext cx="9281160" cy="2896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188595" indent="-228600">
              <a:lnSpc>
                <a:spcPct val="150000"/>
              </a:lnSpc>
              <a:spcBef>
                <a:spcPts val="100"/>
              </a:spcBef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very fast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to calculate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 = k *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G,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using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well-known ECC  Multiplication algorithm in time log_2(kw_), e.g. the "double and add  algorithm". For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256-bit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curves, it will take just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few hundred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simple EC 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operations.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Calculating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k = P / G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very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slow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(it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considered infeasible if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k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large).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8443" y="2238407"/>
            <a:ext cx="5708650" cy="3267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SzPct val="101785"/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Smaller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keys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and signatures than</a:t>
            </a:r>
            <a:r>
              <a:rPr sz="28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RSA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180"/>
              </a:spcBef>
              <a:buSzPct val="101785"/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Security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180"/>
              </a:spcBef>
              <a:buSzPct val="101785"/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Fast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key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generation,</a:t>
            </a:r>
            <a:endParaRPr sz="2800">
              <a:latin typeface="Times New Roman"/>
              <a:cs typeface="Times New Roman"/>
            </a:endParaRPr>
          </a:p>
          <a:p>
            <a:pPr marL="330200" indent="-317500">
              <a:lnSpc>
                <a:spcPct val="100000"/>
              </a:lnSpc>
              <a:spcBef>
                <a:spcPts val="2180"/>
              </a:spcBef>
              <a:buSzPct val="101785"/>
              <a:buFont typeface="Arial"/>
              <a:buChar char="•"/>
              <a:tabLst>
                <a:tab pos="329565" algn="l"/>
                <a:tab pos="330200" algn="l"/>
              </a:tabLst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Fast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key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agreement</a:t>
            </a:r>
            <a:endParaRPr sz="2800">
              <a:latin typeface="Times New Roman"/>
              <a:cs typeface="Times New Roman"/>
            </a:endParaRPr>
          </a:p>
          <a:p>
            <a:pPr marL="330200" indent="-317500">
              <a:lnSpc>
                <a:spcPct val="100000"/>
              </a:lnSpc>
              <a:spcBef>
                <a:spcPts val="2180"/>
              </a:spcBef>
              <a:buSzPct val="101785"/>
              <a:buFont typeface="Arial"/>
              <a:buChar char="•"/>
              <a:tabLst>
                <a:tab pos="329565" algn="l"/>
                <a:tab pos="330200" algn="l"/>
              </a:tabLst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Fast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signatures.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061" y="977023"/>
            <a:ext cx="57042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ECC Pictorial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Reprsentation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688122" y="2125789"/>
            <a:ext cx="8004517" cy="4246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061" y="977023"/>
            <a:ext cx="1720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Blowfish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9777" y="2323616"/>
            <a:ext cx="9588500" cy="399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8255" indent="-228600" algn="just">
              <a:lnSpc>
                <a:spcPct val="150000"/>
              </a:lnSpc>
              <a:spcBef>
                <a:spcPts val="100"/>
              </a:spcBef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Blowfish was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designed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1993 by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Bruce Schneier as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fast, free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alternative  to existing encryption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algorithms.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ct val="150000"/>
              </a:lnSpc>
              <a:spcBef>
                <a:spcPts val="1000"/>
              </a:spcBef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Blowfish 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symmetric encryption algorithm, meaning that it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uses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same  secret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key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both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encrypt and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decrypt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messages. Blowfish is also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block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cipher, meaning that it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divides 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message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up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into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fixed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length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blocks during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encryption and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decryption.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block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length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Blowfish 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64 bits;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messages that aren't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multiple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eight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bytes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in size must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padded.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63905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2944" y="6858000"/>
                  </a:moveTo>
                  <a:lnTo>
                    <a:pt x="0" y="6858000"/>
                  </a:lnTo>
                  <a:lnTo>
                    <a:pt x="0" y="0"/>
                  </a:lnTo>
                  <a:lnTo>
                    <a:pt x="7552944" y="0"/>
                  </a:lnTo>
                  <a:lnTo>
                    <a:pt x="7552944" y="6858000"/>
                  </a:lnTo>
                  <a:close/>
                </a:path>
              </a:pathLst>
            </a:custGeom>
            <a:solidFill>
              <a:srgbClr val="EF93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" y="609600"/>
              <a:ext cx="4959350" cy="1368425"/>
            </a:xfrm>
            <a:custGeom>
              <a:avLst/>
              <a:gdLst/>
              <a:ahLst/>
              <a:cxnLst/>
              <a:rect l="l" t="t" r="r" b="b"/>
              <a:pathLst>
                <a:path w="4959350" h="1368425">
                  <a:moveTo>
                    <a:pt x="4959094" y="1368196"/>
                  </a:moveTo>
                  <a:lnTo>
                    <a:pt x="0" y="1368196"/>
                  </a:lnTo>
                  <a:lnTo>
                    <a:pt x="0" y="0"/>
                  </a:lnTo>
                  <a:lnTo>
                    <a:pt x="4959094" y="0"/>
                  </a:lnTo>
                  <a:lnTo>
                    <a:pt x="4959094" y="1368196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968496"/>
              <a:ext cx="4956048" cy="1997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1976" y="2329981"/>
            <a:ext cx="3865245" cy="320357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650875" indent="-228600">
              <a:lnSpc>
                <a:spcPts val="2590"/>
              </a:lnSpc>
              <a:spcBef>
                <a:spcPts val="425"/>
              </a:spcBef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Blowfish 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symmetric  encryption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algorithm.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241300" marR="1123315" indent="-228600">
              <a:lnSpc>
                <a:spcPts val="2590"/>
              </a:lnSpc>
              <a:spcBef>
                <a:spcPts val="1610"/>
              </a:spcBef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block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length</a:t>
            </a:r>
            <a:r>
              <a:rPr sz="24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for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Blowfish 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64</a:t>
            </a:r>
            <a:r>
              <a:rPr sz="24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bits.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590"/>
              </a:lnSpc>
              <a:spcBef>
                <a:spcPts val="1605"/>
              </a:spcBef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takes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variable-length</a:t>
            </a:r>
            <a:r>
              <a:rPr sz="24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key,  from 32 bits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448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bits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537200" y="596900"/>
            <a:ext cx="5689600" cy="6019800"/>
            <a:chOff x="5537200" y="596900"/>
            <a:chExt cx="5689600" cy="6019800"/>
          </a:xfrm>
        </p:grpSpPr>
        <p:sp>
          <p:nvSpPr>
            <p:cNvPr id="9" name="object 9"/>
            <p:cNvSpPr/>
            <p:nvPr/>
          </p:nvSpPr>
          <p:spPr>
            <a:xfrm>
              <a:off x="5537200" y="596900"/>
              <a:ext cx="5689600" cy="6019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38800" y="635000"/>
              <a:ext cx="5491175" cy="581699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061" y="977023"/>
            <a:ext cx="2817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Detailed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View</a:t>
            </a:r>
          </a:p>
        </p:txBody>
      </p:sp>
      <p:sp>
        <p:nvSpPr>
          <p:cNvPr id="3" name="object 3"/>
          <p:cNvSpPr/>
          <p:nvPr/>
        </p:nvSpPr>
        <p:spPr>
          <a:xfrm>
            <a:off x="1905000" y="2489200"/>
            <a:ext cx="8159267" cy="3616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061" y="977023"/>
            <a:ext cx="2997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Requirements: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9777" y="2323616"/>
            <a:ext cx="9907270" cy="3444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 algn="just">
              <a:lnSpc>
                <a:spcPct val="150000"/>
              </a:lnSpc>
              <a:spcBef>
                <a:spcPts val="100"/>
              </a:spcBef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Blowfish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requires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about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5KB of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memory.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careful implementation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on a</a:t>
            </a:r>
            <a:r>
              <a:rPr sz="2400" spc="-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32-bit  processor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can encrypt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 decrypt a 64-bit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message in approximately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12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clock  cycles.</a:t>
            </a:r>
            <a:endParaRPr sz="2400">
              <a:latin typeface="Times New Roman"/>
              <a:cs typeface="Times New Roman"/>
            </a:endParaRPr>
          </a:p>
          <a:p>
            <a:pPr marL="241300" marR="5715" indent="-228600" algn="just">
              <a:lnSpc>
                <a:spcPct val="150000"/>
              </a:lnSpc>
              <a:spcBef>
                <a:spcPts val="1000"/>
              </a:spcBef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Longer messages increase computation time in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linear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fashion; for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example,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 128-bit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message takes about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(2 x 12)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clocks. Blowfish works with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keys up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to 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448 bits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length.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1908" y="940153"/>
            <a:ext cx="16903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latin typeface="Times New Roman"/>
                <a:cs typeface="Times New Roman"/>
              </a:rPr>
              <a:t>Agenda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9061" y="2506572"/>
            <a:ext cx="3950335" cy="3770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Cloud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Computing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Cryptography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Elliptical Curve</a:t>
            </a:r>
            <a:r>
              <a:rPr sz="24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Cryptography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Blowfish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Outcomes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Conclusion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9061" y="2300327"/>
            <a:ext cx="3726815" cy="29076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45"/>
              </a:spcBef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Password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265"/>
              </a:spcBef>
              <a:buSzPct val="102500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Manager</a:t>
            </a:r>
            <a:endParaRPr sz="20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260"/>
              </a:spcBef>
              <a:buSzPct val="102500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PasswordSafe</a:t>
            </a:r>
            <a:endParaRPr sz="20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260"/>
              </a:spcBef>
              <a:buSzPct val="102500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Confidential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File/Disk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Encryption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260"/>
              </a:spcBef>
              <a:buSzPct val="102500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GnuPG</a:t>
            </a:r>
            <a:endParaRPr sz="20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260"/>
              </a:spcBef>
              <a:buSzPct val="102500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Bcrypt</a:t>
            </a:r>
            <a:endParaRPr sz="20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260"/>
              </a:spcBef>
              <a:buSzPct val="102500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CryptoForge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9777" y="726671"/>
            <a:ext cx="5235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latin typeface="Times New Roman"/>
                <a:cs typeface="Times New Roman"/>
              </a:rPr>
              <a:t>Products </a:t>
            </a:r>
            <a:r>
              <a:rPr b="1" spc="-5" dirty="0">
                <a:latin typeface="Times New Roman"/>
                <a:cs typeface="Times New Roman"/>
              </a:rPr>
              <a:t>that use</a:t>
            </a:r>
            <a:r>
              <a:rPr b="1" spc="-8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Blowfish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352" y="1479335"/>
            <a:ext cx="3396615" cy="426402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05"/>
              </a:spcBef>
              <a:buSzPct val="1025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Backup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Tools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SzPct val="102500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Symantec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NetBackup</a:t>
            </a:r>
            <a:endParaRPr sz="20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SzPct val="102500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Backup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Workgroups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SzPct val="1025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Email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Encryption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SzPct val="102500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A-Lock</a:t>
            </a:r>
            <a:endParaRPr sz="20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SzPct val="102500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SecuMail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SzPct val="1025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Operating System</a:t>
            </a:r>
            <a:r>
              <a:rPr sz="20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Examples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SzPct val="102500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Linux</a:t>
            </a:r>
            <a:endParaRPr sz="20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SzPct val="102500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OpenBSD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SzPct val="1025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Secure Shell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(SSH)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SzPct val="102500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OpenSSH</a:t>
            </a:r>
            <a:endParaRPr sz="20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SzPct val="102500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PuTTY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061" y="977023"/>
            <a:ext cx="3419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Blowfish </a:t>
            </a:r>
            <a:r>
              <a:rPr spc="-5" dirty="0">
                <a:latin typeface="Arial"/>
                <a:cs typeface="Arial"/>
              </a:rPr>
              <a:t>Vs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9061" y="2361161"/>
            <a:ext cx="9989185" cy="2844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1025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Blowfish and AES are </a:t>
            </a:r>
            <a:r>
              <a:rPr sz="2000" dirty="0">
                <a:solidFill>
                  <a:srgbClr val="F2F2F2"/>
                </a:solidFill>
                <a:latin typeface="Times New Roman"/>
                <a:cs typeface="Times New Roman"/>
              </a:rPr>
              <a:t>both </a:t>
            </a: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symmetric encryption algorithms meaning </a:t>
            </a:r>
            <a:r>
              <a:rPr sz="2000" dirty="0">
                <a:solidFill>
                  <a:srgbClr val="F2F2F2"/>
                </a:solidFill>
                <a:latin typeface="Times New Roman"/>
                <a:cs typeface="Times New Roman"/>
              </a:rPr>
              <a:t>both </a:t>
            </a: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encryption and  </a:t>
            </a:r>
            <a:r>
              <a:rPr sz="2000" dirty="0">
                <a:solidFill>
                  <a:srgbClr val="F2F2F2"/>
                </a:solidFill>
                <a:latin typeface="Times New Roman"/>
                <a:cs typeface="Times New Roman"/>
              </a:rPr>
              <a:t>decryption keys </a:t>
            </a: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are the same. This also means that the same </a:t>
            </a:r>
            <a:r>
              <a:rPr sz="2000" dirty="0">
                <a:solidFill>
                  <a:srgbClr val="F2F2F2"/>
                </a:solidFill>
                <a:latin typeface="Times New Roman"/>
                <a:cs typeface="Times New Roman"/>
              </a:rPr>
              <a:t>key </a:t>
            </a: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is shared to enable secure  communication.</a:t>
            </a:r>
            <a:endParaRPr sz="2000">
              <a:latin typeface="Times New Roman"/>
              <a:cs typeface="Times New Roman"/>
            </a:endParaRPr>
          </a:p>
          <a:p>
            <a:pPr marL="12700" marR="5715" algn="just">
              <a:lnSpc>
                <a:spcPct val="100000"/>
              </a:lnSpc>
              <a:spcBef>
                <a:spcPts val="1500"/>
              </a:spcBef>
              <a:buSzPct val="102500"/>
              <a:buFont typeface="Arial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This type </a:t>
            </a:r>
            <a:r>
              <a:rPr sz="2000" dirty="0">
                <a:solidFill>
                  <a:srgbClr val="F2F2F2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encryption is typically </a:t>
            </a:r>
            <a:r>
              <a:rPr sz="2000" dirty="0">
                <a:solidFill>
                  <a:srgbClr val="F2F2F2"/>
                </a:solidFill>
                <a:latin typeface="Times New Roman"/>
                <a:cs typeface="Times New Roman"/>
              </a:rPr>
              <a:t>used for bulk data </a:t>
            </a: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encryption. </a:t>
            </a:r>
            <a:r>
              <a:rPr sz="2000" dirty="0">
                <a:solidFill>
                  <a:srgbClr val="F2F2F2"/>
                </a:solidFill>
                <a:latin typeface="Times New Roman"/>
                <a:cs typeface="Times New Roman"/>
              </a:rPr>
              <a:t>It </a:t>
            </a: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also can </a:t>
            </a:r>
            <a:r>
              <a:rPr sz="2000" dirty="0">
                <a:solidFill>
                  <a:srgbClr val="F2F2F2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easily  implemented </a:t>
            </a:r>
            <a:r>
              <a:rPr sz="2000" dirty="0">
                <a:solidFill>
                  <a:srgbClr val="F2F2F2"/>
                </a:solidFill>
                <a:latin typeface="Times New Roman"/>
                <a:cs typeface="Times New Roman"/>
              </a:rPr>
              <a:t>by hardware. </a:t>
            </a: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The main issue with symmetric encryption is that </a:t>
            </a:r>
            <a:r>
              <a:rPr sz="2000" dirty="0">
                <a:solidFill>
                  <a:srgbClr val="F2F2F2"/>
                </a:solidFill>
                <a:latin typeface="Times New Roman"/>
                <a:cs typeface="Times New Roman"/>
              </a:rPr>
              <a:t>a person </a:t>
            </a: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with the  </a:t>
            </a:r>
            <a:r>
              <a:rPr sz="2000" dirty="0">
                <a:solidFill>
                  <a:srgbClr val="F2F2F2"/>
                </a:solidFill>
                <a:latin typeface="Times New Roman"/>
                <a:cs typeface="Times New Roman"/>
              </a:rPr>
              <a:t>decryption key </a:t>
            </a: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can </a:t>
            </a:r>
            <a:r>
              <a:rPr sz="2000" dirty="0">
                <a:solidFill>
                  <a:srgbClr val="F2F2F2"/>
                </a:solidFill>
                <a:latin typeface="Times New Roman"/>
                <a:cs typeface="Times New Roman"/>
              </a:rPr>
              <a:t>decrypt </a:t>
            </a: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all </a:t>
            </a:r>
            <a:r>
              <a:rPr sz="2000" dirty="0">
                <a:solidFill>
                  <a:srgbClr val="F2F2F2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2F2F2"/>
                </a:solidFill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1500"/>
              </a:spcBef>
              <a:buSzPct val="102500"/>
              <a:buFont typeface="Arial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Blowfish works </a:t>
            </a:r>
            <a:r>
              <a:rPr sz="2000" dirty="0">
                <a:solidFill>
                  <a:srgbClr val="F2F2F2"/>
                </a:solidFill>
                <a:latin typeface="Times New Roman"/>
                <a:cs typeface="Times New Roman"/>
              </a:rPr>
              <a:t>fast due </a:t>
            </a: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to its </a:t>
            </a:r>
            <a:r>
              <a:rPr sz="2000" dirty="0">
                <a:solidFill>
                  <a:srgbClr val="F2F2F2"/>
                </a:solidFill>
                <a:latin typeface="Times New Roman"/>
                <a:cs typeface="Times New Roman"/>
              </a:rPr>
              <a:t>bulk </a:t>
            </a: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encryption and </a:t>
            </a:r>
            <a:r>
              <a:rPr sz="2000" dirty="0">
                <a:solidFill>
                  <a:srgbClr val="F2F2F2"/>
                </a:solidFill>
                <a:latin typeface="Times New Roman"/>
                <a:cs typeface="Times New Roman"/>
              </a:rPr>
              <a:t>decryption. </a:t>
            </a: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Blowfish </a:t>
            </a:r>
            <a:r>
              <a:rPr sz="2000" dirty="0">
                <a:solidFill>
                  <a:srgbClr val="F2F2F2"/>
                </a:solidFill>
                <a:latin typeface="Times New Roman"/>
                <a:cs typeface="Times New Roman"/>
              </a:rPr>
              <a:t>uses a block </a:t>
            </a: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size </a:t>
            </a:r>
            <a:r>
              <a:rPr sz="2000" dirty="0">
                <a:solidFill>
                  <a:srgbClr val="F2F2F2"/>
                </a:solidFill>
                <a:latin typeface="Times New Roman"/>
                <a:cs typeface="Times New Roman"/>
              </a:rPr>
              <a:t>of 64  bits. It </a:t>
            </a: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is even </a:t>
            </a:r>
            <a:r>
              <a:rPr sz="2000" dirty="0">
                <a:solidFill>
                  <a:srgbClr val="F2F2F2"/>
                </a:solidFill>
                <a:latin typeface="Times New Roman"/>
                <a:cs typeface="Times New Roman"/>
              </a:rPr>
              <a:t>faster </a:t>
            </a: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than AES implemented in software, </a:t>
            </a:r>
            <a:r>
              <a:rPr sz="2000" dirty="0">
                <a:solidFill>
                  <a:srgbClr val="F2F2F2"/>
                </a:solidFill>
                <a:latin typeface="Times New Roman"/>
                <a:cs typeface="Times New Roman"/>
              </a:rPr>
              <a:t>but </a:t>
            </a: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still, it is </a:t>
            </a:r>
            <a:r>
              <a:rPr sz="2000" dirty="0">
                <a:solidFill>
                  <a:srgbClr val="F2F2F2"/>
                </a:solidFill>
                <a:latin typeface="Times New Roman"/>
                <a:cs typeface="Times New Roman"/>
              </a:rPr>
              <a:t>not </a:t>
            </a: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as effective as</a:t>
            </a:r>
            <a:r>
              <a:rPr sz="2000" spc="-35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2F2F2"/>
                </a:solidFill>
                <a:latin typeface="Times New Roman"/>
                <a:cs typeface="Times New Roman"/>
              </a:rPr>
              <a:t>AES.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061" y="977023"/>
            <a:ext cx="228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Conclusion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9061" y="2705664"/>
            <a:ext cx="9163050" cy="171640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20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In this project we use ECC to generate public and private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keys.</a:t>
            </a:r>
            <a:endParaRPr sz="2400">
              <a:latin typeface="Arial"/>
              <a:cs typeface="Arial"/>
            </a:endParaRPr>
          </a:p>
          <a:p>
            <a:pPr marL="240665" marR="5080" indent="-228600">
              <a:lnSpc>
                <a:spcPts val="2590"/>
              </a:lnSpc>
              <a:spcBef>
                <a:spcPts val="1040"/>
              </a:spcBef>
              <a:buSzPct val="1020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Encrypt the plain text using Blowfish and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key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block with Ecc public 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key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of the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receiver.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SzPct val="1020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Compare the performance of Blowfish with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AES.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8545" y="974237"/>
            <a:ext cx="2051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9171" y="2054695"/>
            <a:ext cx="10085705" cy="407098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90"/>
              </a:spcBef>
              <a:buSzPct val="1025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B, S.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(2011).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Cloud Computing Bible.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1st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ed.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Wiley.</a:t>
            </a:r>
            <a:endParaRPr sz="2000">
              <a:latin typeface="Times New Roman"/>
              <a:cs typeface="Times New Roman"/>
            </a:endParaRPr>
          </a:p>
          <a:p>
            <a:pPr marL="240665" marR="5080" indent="-240665">
              <a:lnSpc>
                <a:spcPts val="2160"/>
              </a:lnSpc>
              <a:spcBef>
                <a:spcPts val="1035"/>
              </a:spcBef>
              <a:buSzPct val="1025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Bokefode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,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J., Ubale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,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S., Pingale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,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S., Karane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,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K.,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&amp;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Apate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,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S.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(2015,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May). Developing Secure  Cloud Storage System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by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Applying AES and RSA Cryptography Algorithms with Role 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bases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Access Control Model.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International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Journal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Computer Applications,</a:t>
            </a:r>
            <a:r>
              <a:rPr sz="20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118.</a:t>
            </a:r>
            <a:endParaRPr sz="2000">
              <a:latin typeface="Times New Roman"/>
              <a:cs typeface="Times New Roman"/>
            </a:endParaRPr>
          </a:p>
          <a:p>
            <a:pPr marL="240665" marR="263525" indent="-240665">
              <a:lnSpc>
                <a:spcPts val="2160"/>
              </a:lnSpc>
              <a:spcBef>
                <a:spcPts val="1000"/>
              </a:spcBef>
              <a:buSzPct val="1025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Kumar, A., Hoonjae, L., Byung, G.,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&amp;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Anu.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(2012).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SECURE STORAGE AND ACCESS OF  DATA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CLOUD COMPUTING.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IEEE,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336339.</a:t>
            </a:r>
            <a:endParaRPr sz="2000">
              <a:latin typeface="Times New Roman"/>
              <a:cs typeface="Times New Roman"/>
            </a:endParaRPr>
          </a:p>
          <a:p>
            <a:pPr marL="240665" marR="73025" indent="-240665">
              <a:lnSpc>
                <a:spcPts val="2160"/>
              </a:lnSpc>
              <a:spcBef>
                <a:spcPts val="1000"/>
              </a:spcBef>
              <a:buSzPct val="1025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M.Vijayapriya.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(n.d.).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security algorithm in cloud computing: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overview. International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Journal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of 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Computer Science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&amp;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Engineering Technology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(IJCSET),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4.</a:t>
            </a:r>
            <a:endParaRPr sz="2000">
              <a:latin typeface="Times New Roman"/>
              <a:cs typeface="Times New Roman"/>
            </a:endParaRPr>
          </a:p>
          <a:p>
            <a:pPr marL="240665" marR="467359" indent="-240665">
              <a:lnSpc>
                <a:spcPts val="2160"/>
              </a:lnSpc>
              <a:spcBef>
                <a:spcPts val="1000"/>
              </a:spcBef>
              <a:buSzPct val="1025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Ren, Kui, Cong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,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W.,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&amp;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Qian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,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W.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(2012).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SECURITY CHALLENGES FOR THE PUBLIC  CLOUD.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Internet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Computing,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IEEE 16.1 ,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69-73.</a:t>
            </a:r>
            <a:endParaRPr sz="2000">
              <a:latin typeface="Times New Roman"/>
              <a:cs typeface="Times New Roman"/>
            </a:endParaRPr>
          </a:p>
          <a:p>
            <a:pPr marL="240665" marR="957580" indent="-240665">
              <a:lnSpc>
                <a:spcPts val="2160"/>
              </a:lnSpc>
              <a:spcBef>
                <a:spcPts val="1000"/>
              </a:spcBef>
              <a:buSzPct val="1025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Sanjoli, S.,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&amp;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Jasmeet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,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S.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(n.d.).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Cloud computing security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using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encryption technique. 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IJARCET,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2(7).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895" y="974237"/>
            <a:ext cx="33070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Cloud</a:t>
            </a:r>
            <a:r>
              <a:rPr spc="-90" dirty="0"/>
              <a:t> </a:t>
            </a:r>
            <a:r>
              <a:rPr spc="-5" dirty="0"/>
              <a:t>Computing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9061" y="2327542"/>
            <a:ext cx="10370185" cy="379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 algn="just">
              <a:lnSpc>
                <a:spcPct val="150000"/>
              </a:lnSpc>
              <a:spcBef>
                <a:spcPts val="100"/>
              </a:spcBef>
              <a:buSzPct val="102272"/>
              <a:buFont typeface="Arial"/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Cloud computing is an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Internet-primarily based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computing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version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that affords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numerous 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sources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via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Cloud Service Providers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(CSP)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to Cloud Users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(CU) on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call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for foundation 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without shopping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underlying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infrastructure and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follows a pay-per-use</a:t>
            </a:r>
            <a:r>
              <a:rPr sz="22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foundation.</a:t>
            </a:r>
            <a:endParaRPr sz="2200">
              <a:latin typeface="Times New Roman"/>
              <a:cs typeface="Times New Roman"/>
            </a:endParaRPr>
          </a:p>
          <a:p>
            <a:pPr marL="240665" marR="6350" indent="-228600" algn="just">
              <a:lnSpc>
                <a:spcPct val="150000"/>
              </a:lnSpc>
              <a:spcBef>
                <a:spcPts val="1000"/>
              </a:spcBef>
              <a:buSzPct val="102272"/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It helps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with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virtualization of physical resources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if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you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want to improve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performance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and  accomplish more than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one duty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at the same</a:t>
            </a:r>
            <a:r>
              <a:rPr sz="22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time.</a:t>
            </a:r>
            <a:endParaRPr sz="2200">
              <a:latin typeface="Times New Roman"/>
              <a:cs typeface="Times New Roman"/>
            </a:endParaRPr>
          </a:p>
          <a:p>
            <a:pPr marL="240665" marR="5080" indent="-228600" algn="just">
              <a:lnSpc>
                <a:spcPct val="150000"/>
              </a:lnSpc>
              <a:spcBef>
                <a:spcPts val="1000"/>
              </a:spcBef>
              <a:buSzPct val="102272"/>
              <a:buFont typeface="Arial"/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Cloud Computing Environments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(CCEs) provide a variety of deployments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to symbolize  multiple clouds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owned by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an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organization or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institution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061" y="940153"/>
            <a:ext cx="35052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Project</a:t>
            </a:r>
            <a:r>
              <a:rPr sz="4000" spc="-90" dirty="0"/>
              <a:t> </a:t>
            </a:r>
            <a:r>
              <a:rPr sz="4000" spc="-5" dirty="0"/>
              <a:t>Walkthru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1240558" y="2667571"/>
            <a:ext cx="2631440" cy="1038225"/>
            <a:chOff x="1240558" y="2667571"/>
            <a:chExt cx="2631440" cy="1038225"/>
          </a:xfrm>
        </p:grpSpPr>
        <p:sp>
          <p:nvSpPr>
            <p:cNvPr id="4" name="object 4"/>
            <p:cNvSpPr/>
            <p:nvPr/>
          </p:nvSpPr>
          <p:spPr>
            <a:xfrm>
              <a:off x="1246908" y="2673921"/>
              <a:ext cx="2618740" cy="1025525"/>
            </a:xfrm>
            <a:custGeom>
              <a:avLst/>
              <a:gdLst/>
              <a:ahLst/>
              <a:cxnLst/>
              <a:rect l="l" t="t" r="r" b="b"/>
              <a:pathLst>
                <a:path w="2618740" h="1025525">
                  <a:moveTo>
                    <a:pt x="2447635" y="1025245"/>
                  </a:moveTo>
                  <a:lnTo>
                    <a:pt x="0" y="1025245"/>
                  </a:lnTo>
                  <a:lnTo>
                    <a:pt x="0" y="170878"/>
                  </a:lnTo>
                  <a:lnTo>
                    <a:pt x="6104" y="125452"/>
                  </a:lnTo>
                  <a:lnTo>
                    <a:pt x="23330" y="84632"/>
                  </a:lnTo>
                  <a:lnTo>
                    <a:pt x="50050" y="50049"/>
                  </a:lnTo>
                  <a:lnTo>
                    <a:pt x="84634" y="23329"/>
                  </a:lnTo>
                  <a:lnTo>
                    <a:pt x="125454" y="6103"/>
                  </a:lnTo>
                  <a:lnTo>
                    <a:pt x="170881" y="0"/>
                  </a:lnTo>
                  <a:lnTo>
                    <a:pt x="2618513" y="0"/>
                  </a:lnTo>
                  <a:lnTo>
                    <a:pt x="2618513" y="854367"/>
                  </a:lnTo>
                  <a:lnTo>
                    <a:pt x="2612410" y="899793"/>
                  </a:lnTo>
                  <a:lnTo>
                    <a:pt x="2595184" y="940612"/>
                  </a:lnTo>
                  <a:lnTo>
                    <a:pt x="2568464" y="975196"/>
                  </a:lnTo>
                  <a:lnTo>
                    <a:pt x="2533881" y="1001915"/>
                  </a:lnTo>
                  <a:lnTo>
                    <a:pt x="2493061" y="1019141"/>
                  </a:lnTo>
                  <a:lnTo>
                    <a:pt x="2447635" y="10252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46908" y="2673921"/>
              <a:ext cx="2618740" cy="1025525"/>
            </a:xfrm>
            <a:custGeom>
              <a:avLst/>
              <a:gdLst/>
              <a:ahLst/>
              <a:cxnLst/>
              <a:rect l="l" t="t" r="r" b="b"/>
              <a:pathLst>
                <a:path w="2618740" h="1025525">
                  <a:moveTo>
                    <a:pt x="170881" y="0"/>
                  </a:moveTo>
                  <a:lnTo>
                    <a:pt x="2618513" y="0"/>
                  </a:lnTo>
                  <a:lnTo>
                    <a:pt x="2618513" y="854367"/>
                  </a:lnTo>
                  <a:lnTo>
                    <a:pt x="2605077" y="920877"/>
                  </a:lnTo>
                  <a:lnTo>
                    <a:pt x="2568463" y="975194"/>
                  </a:lnTo>
                  <a:lnTo>
                    <a:pt x="2514145" y="1011809"/>
                  </a:lnTo>
                  <a:lnTo>
                    <a:pt x="2447635" y="1025245"/>
                  </a:lnTo>
                  <a:lnTo>
                    <a:pt x="0" y="1025245"/>
                  </a:lnTo>
                  <a:lnTo>
                    <a:pt x="0" y="170878"/>
                  </a:lnTo>
                  <a:lnTo>
                    <a:pt x="3472" y="136448"/>
                  </a:lnTo>
                  <a:lnTo>
                    <a:pt x="29187" y="75349"/>
                  </a:lnTo>
                  <a:lnTo>
                    <a:pt x="75338" y="29184"/>
                  </a:lnTo>
                  <a:lnTo>
                    <a:pt x="136438" y="3479"/>
                  </a:lnTo>
                  <a:lnTo>
                    <a:pt x="170881" y="0"/>
                  </a:lnTo>
                  <a:close/>
                </a:path>
              </a:pathLst>
            </a:custGeom>
            <a:ln w="12700">
              <a:solidFill>
                <a:srgbClr val="4BAF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57668" y="3026825"/>
            <a:ext cx="1038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Arial"/>
                <a:cs typeface="Arial"/>
              </a:rPr>
              <a:t>Plain</a:t>
            </a:r>
            <a:r>
              <a:rPr sz="1800" spc="-90" dirty="0">
                <a:solidFill>
                  <a:srgbClr val="B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Arial"/>
                <a:cs typeface="Arial"/>
              </a:rPr>
              <a:t>Text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80229" y="2667571"/>
            <a:ext cx="2312670" cy="1038225"/>
            <a:chOff x="4580229" y="2667571"/>
            <a:chExt cx="2312670" cy="1038225"/>
          </a:xfrm>
        </p:grpSpPr>
        <p:sp>
          <p:nvSpPr>
            <p:cNvPr id="8" name="object 8"/>
            <p:cNvSpPr/>
            <p:nvPr/>
          </p:nvSpPr>
          <p:spPr>
            <a:xfrm>
              <a:off x="4586579" y="2673921"/>
              <a:ext cx="2299970" cy="1025525"/>
            </a:xfrm>
            <a:custGeom>
              <a:avLst/>
              <a:gdLst/>
              <a:ahLst/>
              <a:cxnLst/>
              <a:rect l="l" t="t" r="r" b="b"/>
              <a:pathLst>
                <a:path w="2299970" h="1025525">
                  <a:moveTo>
                    <a:pt x="2128977" y="1025245"/>
                  </a:moveTo>
                  <a:lnTo>
                    <a:pt x="0" y="1025245"/>
                  </a:lnTo>
                  <a:lnTo>
                    <a:pt x="0" y="170878"/>
                  </a:lnTo>
                  <a:lnTo>
                    <a:pt x="6103" y="125452"/>
                  </a:lnTo>
                  <a:lnTo>
                    <a:pt x="23329" y="84632"/>
                  </a:lnTo>
                  <a:lnTo>
                    <a:pt x="50049" y="50049"/>
                  </a:lnTo>
                  <a:lnTo>
                    <a:pt x="84632" y="23329"/>
                  </a:lnTo>
                  <a:lnTo>
                    <a:pt x="125452" y="6103"/>
                  </a:lnTo>
                  <a:lnTo>
                    <a:pt x="170878" y="0"/>
                  </a:lnTo>
                  <a:lnTo>
                    <a:pt x="2299855" y="0"/>
                  </a:lnTo>
                  <a:lnTo>
                    <a:pt x="2299855" y="854367"/>
                  </a:lnTo>
                  <a:lnTo>
                    <a:pt x="2293751" y="899793"/>
                  </a:lnTo>
                  <a:lnTo>
                    <a:pt x="2276525" y="940612"/>
                  </a:lnTo>
                  <a:lnTo>
                    <a:pt x="2249806" y="975196"/>
                  </a:lnTo>
                  <a:lnTo>
                    <a:pt x="2215222" y="1001915"/>
                  </a:lnTo>
                  <a:lnTo>
                    <a:pt x="2174403" y="1019141"/>
                  </a:lnTo>
                  <a:lnTo>
                    <a:pt x="2128977" y="10252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86579" y="2673921"/>
              <a:ext cx="2299970" cy="1025525"/>
            </a:xfrm>
            <a:custGeom>
              <a:avLst/>
              <a:gdLst/>
              <a:ahLst/>
              <a:cxnLst/>
              <a:rect l="l" t="t" r="r" b="b"/>
              <a:pathLst>
                <a:path w="2299970" h="1025525">
                  <a:moveTo>
                    <a:pt x="170878" y="0"/>
                  </a:moveTo>
                  <a:lnTo>
                    <a:pt x="2299855" y="0"/>
                  </a:lnTo>
                  <a:lnTo>
                    <a:pt x="2299855" y="854367"/>
                  </a:lnTo>
                  <a:lnTo>
                    <a:pt x="2286419" y="920877"/>
                  </a:lnTo>
                  <a:lnTo>
                    <a:pt x="2249804" y="975194"/>
                  </a:lnTo>
                  <a:lnTo>
                    <a:pt x="2195487" y="1011809"/>
                  </a:lnTo>
                  <a:lnTo>
                    <a:pt x="2128977" y="1025245"/>
                  </a:lnTo>
                  <a:lnTo>
                    <a:pt x="0" y="1025245"/>
                  </a:lnTo>
                  <a:lnTo>
                    <a:pt x="0" y="170878"/>
                  </a:lnTo>
                  <a:lnTo>
                    <a:pt x="3467" y="136448"/>
                  </a:lnTo>
                  <a:lnTo>
                    <a:pt x="29184" y="75349"/>
                  </a:lnTo>
                  <a:lnTo>
                    <a:pt x="75336" y="29184"/>
                  </a:lnTo>
                  <a:lnTo>
                    <a:pt x="136436" y="3479"/>
                  </a:lnTo>
                  <a:lnTo>
                    <a:pt x="170878" y="0"/>
                  </a:lnTo>
                  <a:close/>
                </a:path>
              </a:pathLst>
            </a:custGeom>
            <a:ln w="12700">
              <a:solidFill>
                <a:srgbClr val="F97E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61809" y="2893208"/>
            <a:ext cx="15455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 indent="-2159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Arial"/>
                <a:cs typeface="Arial"/>
              </a:rPr>
              <a:t>Generate</a:t>
            </a:r>
            <a:r>
              <a:rPr sz="1800" spc="-95" dirty="0">
                <a:solidFill>
                  <a:srgbClr val="B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Arial"/>
                <a:cs typeface="Arial"/>
              </a:rPr>
              <a:t>Keys  using</a:t>
            </a:r>
            <a:r>
              <a:rPr sz="1800" spc="-30" dirty="0">
                <a:solidFill>
                  <a:srgbClr val="B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Arial"/>
                <a:cs typeface="Arial"/>
              </a:rPr>
              <a:t>ECC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530528" y="2667571"/>
            <a:ext cx="2312670" cy="1038225"/>
            <a:chOff x="7530528" y="2667571"/>
            <a:chExt cx="2312670" cy="1038225"/>
          </a:xfrm>
        </p:grpSpPr>
        <p:sp>
          <p:nvSpPr>
            <p:cNvPr id="12" name="object 12"/>
            <p:cNvSpPr/>
            <p:nvPr/>
          </p:nvSpPr>
          <p:spPr>
            <a:xfrm>
              <a:off x="7536878" y="2673921"/>
              <a:ext cx="2299970" cy="1025525"/>
            </a:xfrm>
            <a:custGeom>
              <a:avLst/>
              <a:gdLst/>
              <a:ahLst/>
              <a:cxnLst/>
              <a:rect l="l" t="t" r="r" b="b"/>
              <a:pathLst>
                <a:path w="2299970" h="1025525">
                  <a:moveTo>
                    <a:pt x="2128977" y="1025245"/>
                  </a:moveTo>
                  <a:lnTo>
                    <a:pt x="0" y="1025245"/>
                  </a:lnTo>
                  <a:lnTo>
                    <a:pt x="0" y="170878"/>
                  </a:lnTo>
                  <a:lnTo>
                    <a:pt x="6103" y="125452"/>
                  </a:lnTo>
                  <a:lnTo>
                    <a:pt x="23329" y="84632"/>
                  </a:lnTo>
                  <a:lnTo>
                    <a:pt x="50047" y="50049"/>
                  </a:lnTo>
                  <a:lnTo>
                    <a:pt x="84629" y="23329"/>
                  </a:lnTo>
                  <a:lnTo>
                    <a:pt x="125444" y="6103"/>
                  </a:lnTo>
                  <a:lnTo>
                    <a:pt x="170865" y="0"/>
                  </a:lnTo>
                  <a:lnTo>
                    <a:pt x="2299855" y="0"/>
                  </a:lnTo>
                  <a:lnTo>
                    <a:pt x="2299855" y="854367"/>
                  </a:lnTo>
                  <a:lnTo>
                    <a:pt x="2293751" y="899793"/>
                  </a:lnTo>
                  <a:lnTo>
                    <a:pt x="2276525" y="940612"/>
                  </a:lnTo>
                  <a:lnTo>
                    <a:pt x="2249806" y="975196"/>
                  </a:lnTo>
                  <a:lnTo>
                    <a:pt x="2215222" y="1001915"/>
                  </a:lnTo>
                  <a:lnTo>
                    <a:pt x="2174403" y="1019141"/>
                  </a:lnTo>
                  <a:lnTo>
                    <a:pt x="2128977" y="10252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36878" y="2673921"/>
              <a:ext cx="2299970" cy="1025525"/>
            </a:xfrm>
            <a:custGeom>
              <a:avLst/>
              <a:gdLst/>
              <a:ahLst/>
              <a:cxnLst/>
              <a:rect l="l" t="t" r="r" b="b"/>
              <a:pathLst>
                <a:path w="2299970" h="1025525">
                  <a:moveTo>
                    <a:pt x="170865" y="0"/>
                  </a:moveTo>
                  <a:lnTo>
                    <a:pt x="2299855" y="0"/>
                  </a:lnTo>
                  <a:lnTo>
                    <a:pt x="2299855" y="854367"/>
                  </a:lnTo>
                  <a:lnTo>
                    <a:pt x="2286419" y="920877"/>
                  </a:lnTo>
                  <a:lnTo>
                    <a:pt x="2249804" y="975194"/>
                  </a:lnTo>
                  <a:lnTo>
                    <a:pt x="2195487" y="1011809"/>
                  </a:lnTo>
                  <a:lnTo>
                    <a:pt x="2128977" y="1025245"/>
                  </a:lnTo>
                  <a:lnTo>
                    <a:pt x="0" y="1025245"/>
                  </a:lnTo>
                  <a:lnTo>
                    <a:pt x="0" y="170878"/>
                  </a:lnTo>
                  <a:lnTo>
                    <a:pt x="3467" y="136448"/>
                  </a:lnTo>
                  <a:lnTo>
                    <a:pt x="29171" y="75349"/>
                  </a:lnTo>
                  <a:lnTo>
                    <a:pt x="75336" y="29184"/>
                  </a:lnTo>
                  <a:lnTo>
                    <a:pt x="136436" y="3479"/>
                  </a:lnTo>
                  <a:lnTo>
                    <a:pt x="170865" y="0"/>
                  </a:lnTo>
                  <a:close/>
                </a:path>
              </a:pathLst>
            </a:custGeom>
            <a:ln w="12700">
              <a:solidFill>
                <a:srgbClr val="F97E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97796" y="2893208"/>
            <a:ext cx="1773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0" marR="5080" indent="-1460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Arial"/>
                <a:cs typeface="Arial"/>
              </a:rPr>
              <a:t>Encrypt plain</a:t>
            </a:r>
            <a:r>
              <a:rPr sz="1800" spc="-100" dirty="0">
                <a:solidFill>
                  <a:srgbClr val="B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Arial"/>
                <a:cs typeface="Arial"/>
              </a:rPr>
              <a:t>text  using</a:t>
            </a:r>
            <a:r>
              <a:rPr sz="1800" spc="-35" dirty="0">
                <a:solidFill>
                  <a:srgbClr val="B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Arial"/>
                <a:cs typeface="Arial"/>
              </a:rPr>
              <a:t>Blowfish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530528" y="4438687"/>
            <a:ext cx="2312670" cy="1038225"/>
            <a:chOff x="7530528" y="4438687"/>
            <a:chExt cx="2312670" cy="1038225"/>
          </a:xfrm>
        </p:grpSpPr>
        <p:sp>
          <p:nvSpPr>
            <p:cNvPr id="16" name="object 16"/>
            <p:cNvSpPr/>
            <p:nvPr/>
          </p:nvSpPr>
          <p:spPr>
            <a:xfrm>
              <a:off x="7536878" y="4445037"/>
              <a:ext cx="2299970" cy="1025525"/>
            </a:xfrm>
            <a:custGeom>
              <a:avLst/>
              <a:gdLst/>
              <a:ahLst/>
              <a:cxnLst/>
              <a:rect l="l" t="t" r="r" b="b"/>
              <a:pathLst>
                <a:path w="2299970" h="1025525">
                  <a:moveTo>
                    <a:pt x="2128977" y="1025232"/>
                  </a:moveTo>
                  <a:lnTo>
                    <a:pt x="0" y="1025232"/>
                  </a:lnTo>
                  <a:lnTo>
                    <a:pt x="0" y="170878"/>
                  </a:lnTo>
                  <a:lnTo>
                    <a:pt x="6103" y="125452"/>
                  </a:lnTo>
                  <a:lnTo>
                    <a:pt x="23329" y="84632"/>
                  </a:lnTo>
                  <a:lnTo>
                    <a:pt x="50047" y="50049"/>
                  </a:lnTo>
                  <a:lnTo>
                    <a:pt x="84629" y="23329"/>
                  </a:lnTo>
                  <a:lnTo>
                    <a:pt x="125444" y="6103"/>
                  </a:lnTo>
                  <a:lnTo>
                    <a:pt x="170865" y="0"/>
                  </a:lnTo>
                  <a:lnTo>
                    <a:pt x="2299855" y="0"/>
                  </a:lnTo>
                  <a:lnTo>
                    <a:pt x="2299855" y="854354"/>
                  </a:lnTo>
                  <a:lnTo>
                    <a:pt x="2293751" y="899780"/>
                  </a:lnTo>
                  <a:lnTo>
                    <a:pt x="2276525" y="940600"/>
                  </a:lnTo>
                  <a:lnTo>
                    <a:pt x="2249806" y="975183"/>
                  </a:lnTo>
                  <a:lnTo>
                    <a:pt x="2215222" y="1001903"/>
                  </a:lnTo>
                  <a:lnTo>
                    <a:pt x="2174403" y="1019128"/>
                  </a:lnTo>
                  <a:lnTo>
                    <a:pt x="2128977" y="1025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36878" y="4445037"/>
              <a:ext cx="2299970" cy="1025525"/>
            </a:xfrm>
            <a:custGeom>
              <a:avLst/>
              <a:gdLst/>
              <a:ahLst/>
              <a:cxnLst/>
              <a:rect l="l" t="t" r="r" b="b"/>
              <a:pathLst>
                <a:path w="2299970" h="1025525">
                  <a:moveTo>
                    <a:pt x="170865" y="0"/>
                  </a:moveTo>
                  <a:lnTo>
                    <a:pt x="2299855" y="0"/>
                  </a:lnTo>
                  <a:lnTo>
                    <a:pt x="2299855" y="854354"/>
                  </a:lnTo>
                  <a:lnTo>
                    <a:pt x="2286419" y="920864"/>
                  </a:lnTo>
                  <a:lnTo>
                    <a:pt x="2249804" y="975182"/>
                  </a:lnTo>
                  <a:lnTo>
                    <a:pt x="2195487" y="1011809"/>
                  </a:lnTo>
                  <a:lnTo>
                    <a:pt x="2128977" y="1025232"/>
                  </a:lnTo>
                  <a:lnTo>
                    <a:pt x="0" y="1025232"/>
                  </a:lnTo>
                  <a:lnTo>
                    <a:pt x="0" y="170878"/>
                  </a:lnTo>
                  <a:lnTo>
                    <a:pt x="3467" y="136436"/>
                  </a:lnTo>
                  <a:lnTo>
                    <a:pt x="29171" y="75336"/>
                  </a:lnTo>
                  <a:lnTo>
                    <a:pt x="75336" y="29184"/>
                  </a:lnTo>
                  <a:lnTo>
                    <a:pt x="136436" y="3467"/>
                  </a:lnTo>
                  <a:lnTo>
                    <a:pt x="170865" y="0"/>
                  </a:lnTo>
                  <a:close/>
                </a:path>
              </a:pathLst>
            </a:custGeom>
            <a:ln w="12700">
              <a:solidFill>
                <a:srgbClr val="F97E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759696" y="4527165"/>
            <a:ext cx="18497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Arial"/>
                <a:cs typeface="Arial"/>
              </a:rPr>
              <a:t>Encrypt Key</a:t>
            </a:r>
            <a:r>
              <a:rPr sz="1800" spc="-105" dirty="0">
                <a:solidFill>
                  <a:srgbClr val="B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Arial"/>
                <a:cs typeface="Arial"/>
              </a:rPr>
              <a:t>block  using private </a:t>
            </a:r>
            <a:r>
              <a:rPr sz="1800" dirty="0">
                <a:solidFill>
                  <a:srgbClr val="BF0000"/>
                </a:solidFill>
                <a:latin typeface="Arial"/>
                <a:cs typeface="Arial"/>
              </a:rPr>
              <a:t>key  </a:t>
            </a:r>
            <a:r>
              <a:rPr sz="1800" spc="-5" dirty="0">
                <a:solidFill>
                  <a:srgbClr val="BF0000"/>
                </a:solidFill>
                <a:latin typeface="Arial"/>
                <a:cs typeface="Arial"/>
              </a:rPr>
              <a:t>from</a:t>
            </a:r>
            <a:r>
              <a:rPr sz="1800" spc="-20" dirty="0">
                <a:solidFill>
                  <a:srgbClr val="B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Arial"/>
                <a:cs typeface="Arial"/>
              </a:rPr>
              <a:t>ECC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415421" y="4438687"/>
            <a:ext cx="2492375" cy="1038225"/>
            <a:chOff x="4415421" y="4438687"/>
            <a:chExt cx="2492375" cy="1038225"/>
          </a:xfrm>
        </p:grpSpPr>
        <p:sp>
          <p:nvSpPr>
            <p:cNvPr id="20" name="object 20"/>
            <p:cNvSpPr/>
            <p:nvPr/>
          </p:nvSpPr>
          <p:spPr>
            <a:xfrm>
              <a:off x="4421771" y="4445037"/>
              <a:ext cx="2479675" cy="1025525"/>
            </a:xfrm>
            <a:custGeom>
              <a:avLst/>
              <a:gdLst/>
              <a:ahLst/>
              <a:cxnLst/>
              <a:rect l="l" t="t" r="r" b="b"/>
              <a:pathLst>
                <a:path w="2479675" h="1025525">
                  <a:moveTo>
                    <a:pt x="2308364" y="1025232"/>
                  </a:moveTo>
                  <a:lnTo>
                    <a:pt x="0" y="1025232"/>
                  </a:lnTo>
                  <a:lnTo>
                    <a:pt x="0" y="170878"/>
                  </a:lnTo>
                  <a:lnTo>
                    <a:pt x="6103" y="125452"/>
                  </a:lnTo>
                  <a:lnTo>
                    <a:pt x="23329" y="84632"/>
                  </a:lnTo>
                  <a:lnTo>
                    <a:pt x="50049" y="50049"/>
                  </a:lnTo>
                  <a:lnTo>
                    <a:pt x="84632" y="23329"/>
                  </a:lnTo>
                  <a:lnTo>
                    <a:pt x="125452" y="6103"/>
                  </a:lnTo>
                  <a:lnTo>
                    <a:pt x="170878" y="0"/>
                  </a:lnTo>
                  <a:lnTo>
                    <a:pt x="2479243" y="0"/>
                  </a:lnTo>
                  <a:lnTo>
                    <a:pt x="2479243" y="854354"/>
                  </a:lnTo>
                  <a:lnTo>
                    <a:pt x="2473139" y="899780"/>
                  </a:lnTo>
                  <a:lnTo>
                    <a:pt x="2455913" y="940600"/>
                  </a:lnTo>
                  <a:lnTo>
                    <a:pt x="2429194" y="975183"/>
                  </a:lnTo>
                  <a:lnTo>
                    <a:pt x="2394610" y="1001903"/>
                  </a:lnTo>
                  <a:lnTo>
                    <a:pt x="2353791" y="1019128"/>
                  </a:lnTo>
                  <a:lnTo>
                    <a:pt x="2308364" y="1025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21771" y="4445037"/>
              <a:ext cx="2479675" cy="1025525"/>
            </a:xfrm>
            <a:custGeom>
              <a:avLst/>
              <a:gdLst/>
              <a:ahLst/>
              <a:cxnLst/>
              <a:rect l="l" t="t" r="r" b="b"/>
              <a:pathLst>
                <a:path w="2479675" h="1025525">
                  <a:moveTo>
                    <a:pt x="170878" y="0"/>
                  </a:moveTo>
                  <a:lnTo>
                    <a:pt x="2479243" y="0"/>
                  </a:lnTo>
                  <a:lnTo>
                    <a:pt x="2479243" y="854354"/>
                  </a:lnTo>
                  <a:lnTo>
                    <a:pt x="2465806" y="920876"/>
                  </a:lnTo>
                  <a:lnTo>
                    <a:pt x="2429192" y="975182"/>
                  </a:lnTo>
                  <a:lnTo>
                    <a:pt x="2374874" y="1011809"/>
                  </a:lnTo>
                  <a:lnTo>
                    <a:pt x="2308364" y="1025232"/>
                  </a:lnTo>
                  <a:lnTo>
                    <a:pt x="0" y="1025232"/>
                  </a:lnTo>
                  <a:lnTo>
                    <a:pt x="0" y="170878"/>
                  </a:lnTo>
                  <a:lnTo>
                    <a:pt x="3467" y="136436"/>
                  </a:lnTo>
                  <a:lnTo>
                    <a:pt x="29184" y="75336"/>
                  </a:lnTo>
                  <a:lnTo>
                    <a:pt x="75336" y="29184"/>
                  </a:lnTo>
                  <a:lnTo>
                    <a:pt x="136436" y="3467"/>
                  </a:lnTo>
                  <a:lnTo>
                    <a:pt x="170878" y="0"/>
                  </a:lnTo>
                  <a:close/>
                </a:path>
              </a:pathLst>
            </a:custGeom>
            <a:ln w="12700">
              <a:solidFill>
                <a:srgbClr val="F97E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058144" y="4801485"/>
            <a:ext cx="1205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F0000"/>
                </a:solidFill>
                <a:latin typeface="Arial"/>
                <a:cs typeface="Arial"/>
              </a:rPr>
              <a:t>Cipher</a:t>
            </a:r>
            <a:r>
              <a:rPr sz="1800" spc="-80" dirty="0">
                <a:solidFill>
                  <a:srgbClr val="B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BF0000"/>
                </a:solidFill>
                <a:latin typeface="Arial"/>
                <a:cs typeface="Arial"/>
              </a:rPr>
              <a:t>Text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65422" y="3148444"/>
            <a:ext cx="4859655" cy="1847850"/>
          </a:xfrm>
          <a:custGeom>
            <a:avLst/>
            <a:gdLst/>
            <a:ahLst/>
            <a:cxnLst/>
            <a:rect l="l" t="t" r="r" b="b"/>
            <a:pathLst>
              <a:path w="4859655" h="1847850">
                <a:moveTo>
                  <a:pt x="721156" y="38100"/>
                </a:moveTo>
                <a:lnTo>
                  <a:pt x="708456" y="31750"/>
                </a:lnTo>
                <a:lnTo>
                  <a:pt x="644956" y="0"/>
                </a:lnTo>
                <a:lnTo>
                  <a:pt x="644956" y="31750"/>
                </a:lnTo>
                <a:lnTo>
                  <a:pt x="0" y="31750"/>
                </a:lnTo>
                <a:lnTo>
                  <a:pt x="0" y="44450"/>
                </a:lnTo>
                <a:lnTo>
                  <a:pt x="644956" y="44450"/>
                </a:lnTo>
                <a:lnTo>
                  <a:pt x="644956" y="76200"/>
                </a:lnTo>
                <a:lnTo>
                  <a:pt x="708456" y="44450"/>
                </a:lnTo>
                <a:lnTo>
                  <a:pt x="721156" y="38100"/>
                </a:lnTo>
                <a:close/>
              </a:path>
              <a:path w="4859655" h="1847850">
                <a:moveTo>
                  <a:pt x="3671430" y="1802853"/>
                </a:moveTo>
                <a:lnTo>
                  <a:pt x="3111766" y="1802853"/>
                </a:lnTo>
                <a:lnTo>
                  <a:pt x="3111766" y="1771103"/>
                </a:lnTo>
                <a:lnTo>
                  <a:pt x="3048266" y="1802853"/>
                </a:lnTo>
                <a:lnTo>
                  <a:pt x="3035566" y="1809203"/>
                </a:lnTo>
                <a:lnTo>
                  <a:pt x="3048266" y="1815553"/>
                </a:lnTo>
                <a:lnTo>
                  <a:pt x="3111766" y="1847303"/>
                </a:lnTo>
                <a:lnTo>
                  <a:pt x="3111766" y="1815553"/>
                </a:lnTo>
                <a:lnTo>
                  <a:pt x="3671430" y="1815553"/>
                </a:lnTo>
                <a:lnTo>
                  <a:pt x="3671430" y="1802853"/>
                </a:lnTo>
                <a:close/>
              </a:path>
              <a:path w="4859655" h="1847850">
                <a:moveTo>
                  <a:pt x="3671455" y="38100"/>
                </a:moveTo>
                <a:lnTo>
                  <a:pt x="3658755" y="31750"/>
                </a:lnTo>
                <a:lnTo>
                  <a:pt x="3595255" y="0"/>
                </a:lnTo>
                <a:lnTo>
                  <a:pt x="3595255" y="31750"/>
                </a:lnTo>
                <a:lnTo>
                  <a:pt x="3021012" y="31750"/>
                </a:lnTo>
                <a:lnTo>
                  <a:pt x="3021012" y="44450"/>
                </a:lnTo>
                <a:lnTo>
                  <a:pt x="3595255" y="44450"/>
                </a:lnTo>
                <a:lnTo>
                  <a:pt x="3595255" y="76200"/>
                </a:lnTo>
                <a:lnTo>
                  <a:pt x="3658755" y="44450"/>
                </a:lnTo>
                <a:lnTo>
                  <a:pt x="3671455" y="38100"/>
                </a:lnTo>
                <a:close/>
              </a:path>
              <a:path w="4859655" h="1847850">
                <a:moveTo>
                  <a:pt x="4859477" y="1388922"/>
                </a:moveTo>
                <a:lnTo>
                  <a:pt x="4827727" y="1388922"/>
                </a:lnTo>
                <a:lnTo>
                  <a:pt x="4827727" y="550722"/>
                </a:lnTo>
                <a:lnTo>
                  <a:pt x="4815027" y="550722"/>
                </a:lnTo>
                <a:lnTo>
                  <a:pt x="4815027" y="1388922"/>
                </a:lnTo>
                <a:lnTo>
                  <a:pt x="4783277" y="1388922"/>
                </a:lnTo>
                <a:lnTo>
                  <a:pt x="4804232" y="1430832"/>
                </a:lnTo>
                <a:lnTo>
                  <a:pt x="4821377" y="1465122"/>
                </a:lnTo>
                <a:lnTo>
                  <a:pt x="4859477" y="13889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061" y="940153"/>
            <a:ext cx="58146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Elliptic Curve</a:t>
            </a:r>
            <a:r>
              <a:rPr sz="4000" spc="-85" dirty="0"/>
              <a:t> </a:t>
            </a:r>
            <a:r>
              <a:rPr sz="4000" spc="-10" dirty="0"/>
              <a:t>Cryptography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759061" y="2315991"/>
            <a:ext cx="9262110" cy="335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>
              <a:lnSpc>
                <a:spcPct val="150000"/>
              </a:lnSpc>
              <a:spcBef>
                <a:spcPts val="100"/>
              </a:spcBef>
              <a:buSzPct val="101785"/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Elliptical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Curve Cryptography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is considered as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one of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 modern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public-key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cryptosystems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based on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algebraic</a:t>
            </a:r>
            <a:r>
              <a:rPr sz="28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structures 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elliptical curves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over a finite</a:t>
            </a:r>
            <a:r>
              <a:rPr sz="2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field.</a:t>
            </a:r>
            <a:endParaRPr sz="2800">
              <a:latin typeface="Times New Roman"/>
              <a:cs typeface="Times New Roman"/>
            </a:endParaRPr>
          </a:p>
          <a:p>
            <a:pPr marL="240665" marR="444500" indent="-228600">
              <a:lnSpc>
                <a:spcPct val="150000"/>
              </a:lnSpc>
              <a:spcBef>
                <a:spcPts val="1000"/>
              </a:spcBef>
              <a:buSzPct val="101785"/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It follows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asymmetric cryptosystems such as</a:t>
            </a:r>
            <a:r>
              <a:rPr sz="28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encryption,  signatures, and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key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exchange.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061" y="977023"/>
            <a:ext cx="2611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Keys </a:t>
            </a:r>
            <a:r>
              <a:rPr spc="-5" dirty="0">
                <a:latin typeface="Arial"/>
                <a:cs typeface="Arial"/>
              </a:rPr>
              <a:t>in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ECC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9061" y="2324327"/>
            <a:ext cx="9398635" cy="3863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203200" indent="-228600">
              <a:lnSpc>
                <a:spcPct val="140000"/>
              </a:lnSpc>
              <a:spcBef>
                <a:spcPts val="100"/>
              </a:spcBef>
              <a:buSzPct val="101785"/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Private keys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in the ECC are in the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range of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Elliptical</a:t>
            </a:r>
            <a:r>
              <a:rPr sz="28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Curve 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size which are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256-bit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integers.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240665" marR="5080" indent="-228600">
              <a:lnSpc>
                <a:spcPct val="140000"/>
              </a:lnSpc>
              <a:spcBef>
                <a:spcPts val="5"/>
              </a:spcBef>
              <a:buSzPct val="101785"/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Private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key:  0x51897b64e85c3f714bba707e867914295a1377a7463a9dae8ea  6a8b914246319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955806"/>
              <a:ext cx="9107360" cy="321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" y="609600"/>
              <a:ext cx="9107805" cy="1368425"/>
            </a:xfrm>
            <a:custGeom>
              <a:avLst/>
              <a:gdLst/>
              <a:ahLst/>
              <a:cxnLst/>
              <a:rect l="l" t="t" r="r" b="b"/>
              <a:pathLst>
                <a:path w="9107805" h="1368425">
                  <a:moveTo>
                    <a:pt x="9107359" y="1368196"/>
                  </a:moveTo>
                  <a:lnTo>
                    <a:pt x="0" y="1368196"/>
                  </a:lnTo>
                  <a:lnTo>
                    <a:pt x="0" y="0"/>
                  </a:lnTo>
                  <a:lnTo>
                    <a:pt x="9107359" y="0"/>
                  </a:lnTo>
                  <a:lnTo>
                    <a:pt x="9107359" y="1368196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0634" y="2428416"/>
            <a:ext cx="7228205" cy="289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6350" indent="-228600" algn="just">
              <a:lnSpc>
                <a:spcPct val="150000"/>
              </a:lnSpc>
              <a:spcBef>
                <a:spcPts val="100"/>
              </a:spcBef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Public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keys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in ECC are EC coordinate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points(x,y)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laying 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curve.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ct val="150000"/>
              </a:lnSpc>
              <a:spcBef>
                <a:spcPts val="1000"/>
              </a:spcBef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They are compressed to just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one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coordinate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(odd or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even). Overall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public key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257-bit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integer, and its  corresponding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private key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256-bit.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061" y="977023"/>
            <a:ext cx="36499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Arial"/>
                <a:cs typeface="Arial"/>
              </a:rPr>
              <a:t>Generator </a:t>
            </a:r>
            <a:r>
              <a:rPr spc="-5" dirty="0">
                <a:latin typeface="Arial"/>
                <a:cs typeface="Arial"/>
              </a:rPr>
              <a:t>in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ECC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9061" y="2323692"/>
            <a:ext cx="9298305" cy="3444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>
              <a:lnSpc>
                <a:spcPct val="150000"/>
              </a:lnSpc>
              <a:spcBef>
                <a:spcPts val="100"/>
              </a:spcBef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The ECC cryptosystems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define a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special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pre-defined (constant)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EC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point 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called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generator point G (base point),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which can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generate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any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other point 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in its subgroup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over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the elliptic curve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by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multiplying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G by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some integer in  the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range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 [0...</a:t>
            </a:r>
            <a:r>
              <a:rPr sz="2400" b="1" spc="-5" dirty="0">
                <a:solidFill>
                  <a:srgbClr val="F2F2F2"/>
                </a:solidFill>
                <a:latin typeface="Times New Roman"/>
                <a:cs typeface="Times New Roman"/>
              </a:rPr>
              <a:t>r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].</a:t>
            </a:r>
            <a:endParaRPr sz="2400">
              <a:latin typeface="Times New Roman"/>
              <a:cs typeface="Times New Roman"/>
            </a:endParaRPr>
          </a:p>
          <a:p>
            <a:pPr marL="240665" marR="54610" indent="-228600">
              <a:lnSpc>
                <a:spcPct val="150000"/>
              </a:lnSpc>
              <a:spcBef>
                <a:spcPts val="1000"/>
              </a:spcBef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The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number r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is called "order"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the cyclic subgroup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(the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total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number of 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all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points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in the</a:t>
            </a:r>
            <a:r>
              <a:rPr sz="2400" spc="-10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subgroup).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9061" y="2323692"/>
            <a:ext cx="938022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 algn="just">
              <a:lnSpc>
                <a:spcPct val="150000"/>
              </a:lnSpc>
              <a:spcBef>
                <a:spcPts val="100"/>
              </a:spcBef>
              <a:buSzPct val="102083"/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Finally, in the ECC cryptography the EC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points,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together with the 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generator point </a:t>
            </a:r>
            <a:r>
              <a:rPr sz="2400" b="1" dirty="0">
                <a:solidFill>
                  <a:srgbClr val="F2F2F2"/>
                </a:solidFill>
                <a:latin typeface="Times New Roman"/>
                <a:cs typeface="Times New Roman"/>
              </a:rPr>
              <a:t>G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form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cyclic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groups (or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cyclic subgroups), which means  that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a number </a:t>
            </a:r>
            <a:r>
              <a:rPr sz="2400" b="1" dirty="0">
                <a:solidFill>
                  <a:srgbClr val="F2F2F2"/>
                </a:solidFill>
                <a:latin typeface="Times New Roman"/>
                <a:cs typeface="Times New Roman"/>
              </a:rPr>
              <a:t>r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exists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(</a:t>
            </a:r>
            <a:r>
              <a:rPr sz="2400" b="1" dirty="0">
                <a:solidFill>
                  <a:srgbClr val="F2F2F2"/>
                </a:solidFill>
                <a:latin typeface="Times New Roman"/>
                <a:cs typeface="Times New Roman"/>
              </a:rPr>
              <a:t>r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&gt; 1),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such that </a:t>
            </a:r>
            <a:r>
              <a:rPr sz="2400" b="1" dirty="0">
                <a:solidFill>
                  <a:srgbClr val="F2F2F2"/>
                </a:solidFill>
                <a:latin typeface="Times New Roman"/>
                <a:cs typeface="Times New Roman"/>
              </a:rPr>
              <a:t>r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* </a:t>
            </a:r>
            <a:r>
              <a:rPr sz="2400" b="1" dirty="0">
                <a:solidFill>
                  <a:srgbClr val="F2F2F2"/>
                </a:solidFill>
                <a:latin typeface="Times New Roman"/>
                <a:cs typeface="Times New Roman"/>
              </a:rPr>
              <a:t>G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= 0 * </a:t>
            </a:r>
            <a:r>
              <a:rPr sz="2400" b="1" dirty="0">
                <a:solidFill>
                  <a:srgbClr val="F2F2F2"/>
                </a:solidFill>
                <a:latin typeface="Times New Roman"/>
                <a:cs typeface="Times New Roman"/>
              </a:rPr>
              <a:t>G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= </a:t>
            </a:r>
            <a:r>
              <a:rPr sz="2400" b="1" i="1" spc="-5" dirty="0">
                <a:solidFill>
                  <a:srgbClr val="F2F2F2"/>
                </a:solidFill>
                <a:latin typeface="Times New Roman"/>
                <a:cs typeface="Times New Roman"/>
              </a:rPr>
              <a:t>infinity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and all 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points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in the subgroup can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be obtained by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multiplying </a:t>
            </a:r>
            <a:r>
              <a:rPr sz="2400" b="1" dirty="0">
                <a:solidFill>
                  <a:srgbClr val="F2F2F2"/>
                </a:solidFill>
                <a:latin typeface="Times New Roman"/>
                <a:cs typeface="Times New Roman"/>
              </a:rPr>
              <a:t>G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by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integer in the 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range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[1...</a:t>
            </a:r>
            <a:r>
              <a:rPr sz="2400" b="1" spc="-5" dirty="0">
                <a:solidFill>
                  <a:srgbClr val="F2F2F2"/>
                </a:solidFill>
                <a:latin typeface="Times New Roman"/>
                <a:cs typeface="Times New Roman"/>
              </a:rPr>
              <a:t>r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]. The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number r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is called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order of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the </a:t>
            </a:r>
            <a:r>
              <a:rPr sz="2400" dirty="0">
                <a:solidFill>
                  <a:srgbClr val="F2F2F2"/>
                </a:solidFill>
                <a:latin typeface="Times New Roman"/>
                <a:cs typeface="Times New Roman"/>
              </a:rPr>
              <a:t>group (or</a:t>
            </a:r>
            <a:r>
              <a:rPr sz="2400" spc="-25" dirty="0">
                <a:solidFill>
                  <a:srgbClr val="F2F2F2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2F2F2"/>
                </a:solidFill>
                <a:latin typeface="Times New Roman"/>
                <a:cs typeface="Times New Roman"/>
              </a:rPr>
              <a:t>subgroup).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1324</Words>
  <Application>Microsoft Office PowerPoint</Application>
  <PresentationFormat>Widescreen</PresentationFormat>
  <Paragraphs>127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Times New Roman</vt:lpstr>
      <vt:lpstr>Trebuchet MS</vt:lpstr>
      <vt:lpstr>Office Theme</vt:lpstr>
      <vt:lpstr>PowerPoint Presentation</vt:lpstr>
      <vt:lpstr>Agenda</vt:lpstr>
      <vt:lpstr>Cloud Computing</vt:lpstr>
      <vt:lpstr>Project Walkthru</vt:lpstr>
      <vt:lpstr>Elliptic Curve Cryptography</vt:lpstr>
      <vt:lpstr>Keys in ECC</vt:lpstr>
      <vt:lpstr>PowerPoint Presentation</vt:lpstr>
      <vt:lpstr>Generator in ECC</vt:lpstr>
      <vt:lpstr>PowerPoint Presentation</vt:lpstr>
      <vt:lpstr>ECC Walkthru</vt:lpstr>
      <vt:lpstr>Real time ECC Curves</vt:lpstr>
      <vt:lpstr>Example</vt:lpstr>
      <vt:lpstr>Advantages</vt:lpstr>
      <vt:lpstr>PowerPoint Presentation</vt:lpstr>
      <vt:lpstr>ECC Pictorial Reprsentation</vt:lpstr>
      <vt:lpstr>Blowfish</vt:lpstr>
      <vt:lpstr>PowerPoint Presentation</vt:lpstr>
      <vt:lpstr>Detailed View</vt:lpstr>
      <vt:lpstr>Requirements:</vt:lpstr>
      <vt:lpstr>Products that use Blowfish</vt:lpstr>
      <vt:lpstr>PowerPoint Presentation</vt:lpstr>
      <vt:lpstr>Blowfish Vs AES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Sharanya Gada</dc:creator>
  <cp:lastModifiedBy>Gada, Sharanya</cp:lastModifiedBy>
  <cp:revision>1</cp:revision>
  <dcterms:created xsi:type="dcterms:W3CDTF">2023-02-23T22:53:14Z</dcterms:created>
  <dcterms:modified xsi:type="dcterms:W3CDTF">2023-02-23T22:55:31Z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2022-04-18T00:00:00Z</vt:filetime>
  </property>
  <property fmtid="{D5CDD505-2E9C-101B-9397-08002B2CF9AE}" pid="3" name="Creator">
    <vt:lpwstr>Aspose Ltd.</vt:lpwstr>
  </property>
  <property fmtid="{D5CDD505-2E9C-101B-9397-08002B2CF9AE}" pid="4" name="LastSaved">
    <vt:filetime>2023-02-23T00:00:00Z</vt:filetime>
  </property>
</Properties>
</file>